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86" r:id="rId2"/>
    <p:sldId id="257" r:id="rId3"/>
    <p:sldId id="1936" r:id="rId4"/>
    <p:sldId id="395" r:id="rId5"/>
    <p:sldId id="390" r:id="rId6"/>
    <p:sldId id="396" r:id="rId7"/>
    <p:sldId id="399" r:id="rId8"/>
    <p:sldId id="401" r:id="rId9"/>
    <p:sldId id="400" r:id="rId10"/>
    <p:sldId id="405" r:id="rId11"/>
    <p:sldId id="406" r:id="rId12"/>
    <p:sldId id="1935" r:id="rId13"/>
    <p:sldId id="277" r:id="rId14"/>
    <p:sldId id="269" r:id="rId15"/>
    <p:sldId id="268" r:id="rId16"/>
    <p:sldId id="279" r:id="rId17"/>
    <p:sldId id="280" r:id="rId18"/>
    <p:sldId id="402" r:id="rId19"/>
    <p:sldId id="282" r:id="rId20"/>
    <p:sldId id="283" r:id="rId21"/>
    <p:sldId id="284" r:id="rId22"/>
    <p:sldId id="285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7"/>
    <p:restoredTop sz="84558"/>
  </p:normalViewPr>
  <p:slideViewPr>
    <p:cSldViewPr snapToGrid="0" snapToObjects="1">
      <p:cViewPr varScale="1">
        <p:scale>
          <a:sx n="107" d="100"/>
          <a:sy n="107" d="100"/>
        </p:scale>
        <p:origin x="13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2A9A2-BF3A-9C4A-9104-F4D1A76A0423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87ADC-538B-E145-995F-52CD5410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4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D3D3F-B96B-F447-AAD4-325FF0B5E3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91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505A8-32D8-9E43-B907-AC3BBBC98B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13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Phonetics, Phonology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87ADC-538B-E145-995F-52CD541049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73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– you should at least know these definitions if you complete this course…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505A8-32D8-9E43-B907-AC3BBBC98B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90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Articularly</a:t>
            </a:r>
            <a:r>
              <a:rPr lang="en-US" dirty="0"/>
              <a:t> phonetics, Acoustic phonetics  (do not memorize this stuff) – makes phones</a:t>
            </a:r>
          </a:p>
          <a:p>
            <a:r>
              <a:rPr lang="en-US" dirty="0"/>
              <a:t>Incomplete, auditory phonetics</a:t>
            </a:r>
          </a:p>
          <a:p>
            <a:r>
              <a:rPr lang="en-US" dirty="0"/>
              <a:t>Unrelated to human language whatsoever, 100% related to human body</a:t>
            </a:r>
          </a:p>
          <a:p>
            <a:r>
              <a:rPr lang="en-US" dirty="0"/>
              <a:t>Does NLP care? Speech recognition for someone who is disabled? Stroke victim?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505A8-32D8-9E43-B907-AC3BBBC98B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17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Vertical axis is vowel closeness (top of tongue), horizontal is vowel backwardness (back of mouth)</a:t>
            </a:r>
          </a:p>
          <a:p>
            <a:r>
              <a:rPr lang="en-US" dirty="0"/>
              <a:t>Only difference between vowels is where the tongue is when you say it</a:t>
            </a:r>
          </a:p>
          <a:p>
            <a:r>
              <a:rPr lang="en-US" dirty="0"/>
              <a:t>Not just different language, same language different dialects (Mr. Toad in high register RP, versus American/North English Mr. Toad), same set of </a:t>
            </a:r>
            <a:r>
              <a:rPr lang="en-US" dirty="0" err="1"/>
              <a:t>phoenmes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505A8-32D8-9E43-B907-AC3BBBC98B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8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Cardiovascular, </a:t>
            </a:r>
            <a:r>
              <a:rPr lang="en-US" dirty="0" err="1"/>
              <a:t>unhappyness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505A8-32D8-9E43-B907-AC3BBBC98B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1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“Nearest restaurant”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87ADC-538B-E145-995F-52CD541049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58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BD9A1-840B-F541-B4E1-8CF4978DD3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09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Sentiment Analysis = Document Classification</a:t>
            </a:r>
          </a:p>
          <a:p>
            <a:r>
              <a:rPr lang="en-US" dirty="0"/>
              <a:t>Question Answering = Hardest Problem in NLP</a:t>
            </a:r>
          </a:p>
          <a:p>
            <a:endParaRPr lang="en-US" dirty="0"/>
          </a:p>
          <a:p>
            <a:r>
              <a:rPr lang="en-US" dirty="0"/>
              <a:t>Also speech recognition, authorship attribution, text generation/NLG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BD9A1-840B-F541-B4E1-8CF4978DD3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40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2011 </a:t>
            </a:r>
          </a:p>
          <a:p>
            <a:pPr lvl="1"/>
            <a:r>
              <a:rPr lang="en-US" dirty="0"/>
              <a:t>Watson wins Jeopardy</a:t>
            </a:r>
          </a:p>
          <a:p>
            <a:pPr lvl="1"/>
            <a:r>
              <a:rPr lang="en-US" dirty="0" err="1"/>
              <a:t>Iphone</a:t>
            </a:r>
            <a:r>
              <a:rPr lang="en-US" dirty="0"/>
              <a:t> 4S includes Beta version of Siri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BD9A1-840B-F541-B4E1-8CF4978DD3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56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BERT – Transformers taking over</a:t>
            </a:r>
          </a:p>
          <a:p>
            <a:r>
              <a:rPr lang="en-US" dirty="0" err="1"/>
              <a:t>ChatGPT</a:t>
            </a:r>
            <a:r>
              <a:rPr lang="en-US" dirty="0"/>
              <a:t> – Scale/size, various improvements and RLHF, Generative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87ADC-538B-E145-995F-52CD541049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26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GPT-2</a:t>
            </a:r>
          </a:p>
          <a:p>
            <a:r>
              <a:rPr lang="en-US" dirty="0"/>
              <a:t>“Recycling is good for the world. NO! YOU COULD NOT BE MORE WRONG!!”.</a:t>
            </a:r>
          </a:p>
          <a:p>
            <a:endParaRPr lang="en-US" dirty="0"/>
          </a:p>
          <a:p>
            <a:r>
              <a:rPr lang="en-US" dirty="0"/>
              <a:t>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BD9A1-840B-F541-B4E1-8CF4978DD3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32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went on to publish it and share it.</a:t>
            </a:r>
          </a:p>
          <a:p>
            <a:r>
              <a:rPr lang="en-US" dirty="0"/>
              <a:t>Now with GPT-3 they are NOT sharing/publishing it!?!  (</a:t>
            </a:r>
            <a:r>
              <a:rPr lang="en-US" dirty="0" err="1"/>
              <a:t>OpenAI</a:t>
            </a:r>
            <a:r>
              <a:rPr lang="en-US" dirty="0"/>
              <a:t>?)</a:t>
            </a:r>
          </a:p>
          <a:p>
            <a:r>
              <a:rPr lang="en-US" dirty="0"/>
              <a:t>Now GPT-4…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505A8-32D8-9E43-B907-AC3BBBC98B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76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have GPT-4 stats here, but it is… 170 trillion parameter model</a:t>
            </a:r>
          </a:p>
          <a:p>
            <a:r>
              <a:rPr lang="en-US" dirty="0"/>
              <a:t>Ask students – what is a </a:t>
            </a:r>
            <a:r>
              <a:rPr lang="en-US" dirty="0" err="1"/>
              <a:t>parameter?k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87ADC-538B-E145-995F-52CD541049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0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Multi-modality here is just image and text</a:t>
            </a:r>
          </a:p>
          <a:p>
            <a:r>
              <a:rPr lang="en-US" dirty="0"/>
              <a:t>Future is video (already stuff out there) which has big implications for robotics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85F4A-16E9-BC47-B3DB-2355F024EA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94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BB9B6-19F3-9D4D-A7DC-E15973DAB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0EEAC-B564-F442-AD33-3644C6AA4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B0EAC-8730-F442-8235-CE1C5B26B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76FE-62B4-B34A-BBBA-220CF6442732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C7F18-2ED3-214B-9D91-B4AC9828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A4210-C3B9-0F4A-8872-9D5E4355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83BB-F3B3-0D41-8214-21076AE44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4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0D982-2E19-6A4A-B83E-C027B7E7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5FB970-65E6-E742-9FAF-48CAD1A9F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DD9BF-FA92-914C-B0B9-E45D7A39D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76FE-62B4-B34A-BBBA-220CF6442732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E538C-2DB5-C643-B9A5-30379ADB4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E1943-EDD6-0B47-9692-079415F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83BB-F3B3-0D41-8214-21076AE44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50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7BD1C4-9BE0-BA4E-95AC-1624B9E9EF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CAAFE9-81F3-174E-A097-FA033FEB7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C3E68-E78E-2841-ACE7-DC9597EC9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76FE-62B4-B34A-BBBA-220CF6442732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CB56E-E87E-D749-9CF0-383A2B317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7FAE9-2EE9-0E49-AB33-DBF8DCB1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83BB-F3B3-0D41-8214-21076AE44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2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0C6EB-4E86-5A4E-BE3D-210C507C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D05F7-B91F-FB44-BC66-C8D72F0B8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232AC-A08C-F340-B262-0C930EB3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76FE-62B4-B34A-BBBA-220CF6442732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FFCA0-D1F5-A244-A5C1-E3A5E7220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BA1E3-839C-0E45-BBD7-7A5DD075C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83BB-F3B3-0D41-8214-21076AE44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54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6A8B-A701-4049-AE00-85D494B92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EB831-CF8B-9D4A-AE52-5ADB7256A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4ABED-B6F1-024F-AE18-AF53ABC0F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76FE-62B4-B34A-BBBA-220CF6442732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9401A-9E11-A641-BDCE-A84930FD5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7738F-0205-524F-B17D-1FEF406C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83BB-F3B3-0D41-8214-21076AE44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33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5849D-84E6-2D4F-9712-3F8DBD6BC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85F24-CA3C-A447-9A14-81E9D86EA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C93441-F4D4-564C-A539-F50C2AA6A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9B4BE-E5D0-4B49-A423-E36CC2A25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76FE-62B4-B34A-BBBA-220CF6442732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E9C3E-4F7B-F74D-96D1-AA570B0C4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62CEA-0763-944E-BAA7-CFCA70DC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83BB-F3B3-0D41-8214-21076AE44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12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7EF7-6F64-5A49-BDDD-25CBCEFC8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9BD38-7883-CC40-9AA1-43002FED4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54B2E-C724-E84C-8008-6CDFEEB71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5F803-87FB-E949-9501-AAA527B85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115BF-4A65-6D43-BC59-E2C786519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F4AB2-C51B-E544-922E-4FED6E69B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76FE-62B4-B34A-BBBA-220CF6442732}" type="datetimeFigureOut">
              <a:rPr lang="en-US" smtClean="0"/>
              <a:t>8/23/23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8C7E59-F1DE-E548-94C7-AA06884E1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345EFD-4CFA-A647-A72B-7EBBC7B7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83BB-F3B3-0D41-8214-21076AE44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0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3D085-215E-E646-A7F3-946EAA19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C0BEB6-6EA1-DE43-B2CB-F0F6921CA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76FE-62B4-B34A-BBBA-220CF6442732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0BA6F-3759-BD4B-AAE8-2990ACE2B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B17DD-8DF2-B242-BD63-460A9553A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83BB-F3B3-0D41-8214-21076AE44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6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BF58BE-DC10-0744-9061-29BB23DC0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76FE-62B4-B34A-BBBA-220CF6442732}" type="datetimeFigureOut">
              <a:rPr lang="en-US" smtClean="0"/>
              <a:t>8/23/23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2CC96-45FC-7543-A0D6-15472E76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093C0-6A99-8349-99CB-8C6E83DC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83BB-F3B3-0D41-8214-21076AE44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05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FC46-5795-4C4D-A593-9CD3AB23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05964-40BA-214B-9FD8-98DEC72FD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CEC0C-C690-4345-A80B-D39EA78AA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AB7CF-C436-A140-A7C9-B7BC3923C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76FE-62B4-B34A-BBBA-220CF6442732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A6F9A-75BD-4348-AC36-AD6E2FDE3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A25AF-89CA-8B49-A944-64AFCB4D3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83BB-F3B3-0D41-8214-21076AE44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23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02A7-B179-F54F-B5D6-B7F4D1321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764B35-0B85-0E41-B9CA-B1F252EDE6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DE87C-3204-A747-A1E7-951CF8B05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9BE82-800E-2A40-B215-DF2477B31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76FE-62B4-B34A-BBBA-220CF6442732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58620-BCF3-E849-9690-50F7DE0A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B047C-4E83-4D4C-8E1C-5B84E93E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83BB-F3B3-0D41-8214-21076AE44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1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51966A-1972-8644-82E9-BCCC3B5C8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2D032-7F94-044C-A598-5336FEA15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7D604-9A4F-D243-82BF-8B5C051D45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F76FE-62B4-B34A-BBBA-220CF6442732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0497B-405B-504E-8977-364AC5079F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292F8-B08C-2D43-82D5-CA728A687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583BB-F3B3-0D41-8214-21076AE44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grapher/ai-training-computation?time=2010-09-26..2022-07-01&amp;country=~PaLM+%28540B%2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43E3B4-CC9C-BF46-9794-D758847B1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NLP Overview, Regular Expressions and Byte-Pair Encoding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175A36C-80C6-254A-8B8B-145B2DB317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August 23</a:t>
            </a:r>
            <a:r>
              <a:rPr lang="en-US" baseline="30000" dirty="0"/>
              <a:t>rd</a:t>
            </a:r>
            <a:r>
              <a:rPr lang="en-US" dirty="0"/>
              <a:t>, 2023</a:t>
            </a:r>
          </a:p>
          <a:p>
            <a:r>
              <a:rPr lang="en-US" dirty="0"/>
              <a:t>Dr. John D. Osborne</a:t>
            </a:r>
          </a:p>
        </p:txBody>
      </p:sp>
    </p:spTree>
    <p:extLst>
      <p:ext uri="{BB962C8B-B14F-4D97-AF65-F5344CB8AC3E}">
        <p14:creationId xmlns:p14="http://schemas.microsoft.com/office/powerpoint/2010/main" val="763525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99E53C-0B03-23EB-581D-7C6605B43C18}"/>
              </a:ext>
            </a:extLst>
          </p:cNvPr>
          <p:cNvSpPr/>
          <p:nvPr/>
        </p:nvSpPr>
        <p:spPr>
          <a:xfrm>
            <a:off x="83129" y="6492875"/>
            <a:ext cx="11780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https://ourworldindata.org/grapher/ai-training-computation?time=2010-09-26..2022-07-01&amp;country=~PaLM+%28540B%29</a:t>
            </a:r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1751B-2DD0-8F76-3EE0-18E1E5B5F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416" y="495225"/>
            <a:ext cx="8735291" cy="586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23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D8DE1E-8EE7-2273-16D1-13BA16A86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32" y="332509"/>
            <a:ext cx="8069746" cy="4506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8056E1-E440-5ED5-DE07-D0F93728FA36}"/>
              </a:ext>
            </a:extLst>
          </p:cNvPr>
          <p:cNvSpPr txBox="1"/>
          <p:nvPr/>
        </p:nvSpPr>
        <p:spPr>
          <a:xfrm>
            <a:off x="6096000" y="5151498"/>
            <a:ext cx="60979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Yang, Xi, </a:t>
            </a:r>
            <a:r>
              <a:rPr lang="en-US" dirty="0" err="1"/>
              <a:t>Nima</a:t>
            </a:r>
            <a:r>
              <a:rPr lang="en-US" dirty="0"/>
              <a:t> Pour </a:t>
            </a:r>
            <a:r>
              <a:rPr lang="en-US" dirty="0" err="1"/>
              <a:t>Nejatian</a:t>
            </a:r>
            <a:r>
              <a:rPr lang="en-US" dirty="0"/>
              <a:t>, </a:t>
            </a:r>
            <a:r>
              <a:rPr lang="en-US" dirty="0" err="1"/>
              <a:t>Hoo</a:t>
            </a:r>
            <a:r>
              <a:rPr lang="en-US" dirty="0"/>
              <a:t> Chang Shin, Kaleb Smith, Christopher </a:t>
            </a:r>
            <a:r>
              <a:rPr lang="en-US" dirty="0" err="1"/>
              <a:t>Parisien</a:t>
            </a:r>
            <a:r>
              <a:rPr lang="en-US" dirty="0"/>
              <a:t>, Colin </a:t>
            </a:r>
            <a:r>
              <a:rPr lang="en-US" dirty="0" err="1"/>
              <a:t>Compas</a:t>
            </a:r>
            <a:r>
              <a:rPr lang="en-US" dirty="0"/>
              <a:t>, Mona Flores et al. "</a:t>
            </a:r>
            <a:r>
              <a:rPr lang="en-US" dirty="0" err="1"/>
              <a:t>GatorTron</a:t>
            </a:r>
            <a:r>
              <a:rPr lang="en-US" dirty="0"/>
              <a:t>: A Large Clinical Language Model to Unlock Patient Information from Unstructured Electronic Health Records." </a:t>
            </a:r>
            <a:r>
              <a:rPr lang="en-US" i="1" dirty="0" err="1"/>
              <a:t>medRxiv</a:t>
            </a:r>
            <a:r>
              <a:rPr lang="en-US" dirty="0"/>
              <a:t> (</a:t>
            </a:r>
            <a:r>
              <a:rPr lang="en-US" b="1" dirty="0"/>
              <a:t>2022</a:t>
            </a:r>
            <a:r>
              <a:rPr lang="en-US" dirty="0"/>
              <a:t>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AFE656-02BF-7F41-FF1A-C9C6AFDC1583}"/>
              </a:ext>
            </a:extLst>
          </p:cNvPr>
          <p:cNvSpPr txBox="1"/>
          <p:nvPr/>
        </p:nvSpPr>
        <p:spPr>
          <a:xfrm>
            <a:off x="9322130" y="629392"/>
            <a:ext cx="2410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90 billion words (mostly clinical)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sizes of BERT from 345 million to 8.9 billion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pretraining across a DGX </a:t>
            </a:r>
            <a:r>
              <a:rPr lang="en-US" dirty="0" err="1"/>
              <a:t>SuperPOD</a:t>
            </a:r>
            <a:r>
              <a:rPr lang="en-US" dirty="0"/>
              <a:t> with over 1,000 A100 GPUs… </a:t>
            </a:r>
          </a:p>
        </p:txBody>
      </p:sp>
    </p:spTree>
    <p:extLst>
      <p:ext uri="{BB962C8B-B14F-4D97-AF65-F5344CB8AC3E}">
        <p14:creationId xmlns:p14="http://schemas.microsoft.com/office/powerpoint/2010/main" val="2901800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B3ADEF-1F3A-8C75-866D-5FB659490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7761"/>
            <a:ext cx="7772400" cy="6502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43877-5AD7-BAA3-E0E2-005CC1A21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73" y="275805"/>
            <a:ext cx="11217956" cy="64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600/1*Qtk5pN8n_BcYUsosrKFrFg.png">
            <a:extLst>
              <a:ext uri="{FF2B5EF4-FFF2-40B4-BE49-F238E27FC236}">
                <a16:creationId xmlns:a16="http://schemas.microsoft.com/office/drawing/2014/main" id="{AEB66B03-73D6-7143-A872-492AB271119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" r="399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90F9DDA-E99D-FC42-A6E2-E2BF9BE38AA3}"/>
              </a:ext>
            </a:extLst>
          </p:cNvPr>
          <p:cNvSpPr txBox="1">
            <a:spLocks/>
          </p:cNvSpPr>
          <p:nvPr/>
        </p:nvSpPr>
        <p:spPr>
          <a:xfrm>
            <a:off x="706964" y="754082"/>
            <a:ext cx="4373819" cy="20795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What are the components of Natural Language Processing?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77B2B18-EC16-DB4A-97B6-805A553766BF}"/>
              </a:ext>
            </a:extLst>
          </p:cNvPr>
          <p:cNvSpPr txBox="1">
            <a:spLocks/>
          </p:cNvSpPr>
          <p:nvPr/>
        </p:nvSpPr>
        <p:spPr>
          <a:xfrm>
            <a:off x="836612" y="3363503"/>
            <a:ext cx="3932237" cy="303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Derived from Linguistics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Coursera Version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Anything missing?</a:t>
            </a:r>
          </a:p>
        </p:txBody>
      </p:sp>
    </p:spTree>
    <p:extLst>
      <p:ext uri="{BB962C8B-B14F-4D97-AF65-F5344CB8AC3E}">
        <p14:creationId xmlns:p14="http://schemas.microsoft.com/office/powerpoint/2010/main" val="3755442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F09116-BB88-D842-8611-5280DB56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Opinions and Taxonomies?</a:t>
            </a:r>
          </a:p>
        </p:txBody>
      </p:sp>
      <p:pic>
        <p:nvPicPr>
          <p:cNvPr id="1028" name="Picture 4" descr="Image result for phonetics morphology syntax and semantics">
            <a:extLst>
              <a:ext uri="{FF2B5EF4-FFF2-40B4-BE49-F238E27FC236}">
                <a16:creationId xmlns:a16="http://schemas.microsoft.com/office/drawing/2014/main" id="{6E499926-31D3-E143-879A-35068493D7D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26062"/>
            <a:ext cx="5181600" cy="295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honetics morphology syntax and semantics">
            <a:extLst>
              <a:ext uri="{FF2B5EF4-FFF2-40B4-BE49-F238E27FC236}">
                <a16:creationId xmlns:a16="http://schemas.microsoft.com/office/drawing/2014/main" id="{F722BCA0-71B6-CB4B-8058-9B60F4E90D7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483644"/>
            <a:ext cx="4051300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6148E5-F122-C243-96EC-C27304998169}"/>
              </a:ext>
            </a:extLst>
          </p:cNvPr>
          <p:cNvSpPr txBox="1"/>
          <p:nvPr/>
        </p:nvSpPr>
        <p:spPr>
          <a:xfrm>
            <a:off x="1403350" y="5831457"/>
            <a:ext cx="763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Definitions have biases and boundaries, what this course covers as NLP will be no different…</a:t>
            </a:r>
          </a:p>
        </p:txBody>
      </p:sp>
    </p:spTree>
    <p:extLst>
      <p:ext uri="{BB962C8B-B14F-4D97-AF65-F5344CB8AC3E}">
        <p14:creationId xmlns:p14="http://schemas.microsoft.com/office/powerpoint/2010/main" val="1417143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4E17-8950-724D-9204-2D9BF8F5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32B91-F3BE-4E45-9229-C2A966226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Phonetics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Phonology </a:t>
            </a:r>
          </a:p>
          <a:p>
            <a:r>
              <a:rPr lang="en-US" dirty="0"/>
              <a:t>Morphology</a:t>
            </a:r>
          </a:p>
          <a:p>
            <a:r>
              <a:rPr lang="en-US" dirty="0"/>
              <a:t>Syntax</a:t>
            </a:r>
          </a:p>
          <a:p>
            <a:r>
              <a:rPr lang="en-US" dirty="0"/>
              <a:t>Semantics</a:t>
            </a:r>
          </a:p>
          <a:p>
            <a:r>
              <a:rPr lang="en-US" dirty="0"/>
              <a:t>Pragmatics</a:t>
            </a:r>
          </a:p>
          <a:p>
            <a:endParaRPr lang="en-US" dirty="0"/>
          </a:p>
          <a:p>
            <a:r>
              <a:rPr lang="en-US" dirty="0"/>
              <a:t>Other than today, we will ignore phonetics and phonology…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9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27BF-C513-1744-8586-4E3B2D146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Phonetics – Sounds of Human Speech</a:t>
            </a:r>
          </a:p>
        </p:txBody>
      </p:sp>
      <p:pic>
        <p:nvPicPr>
          <p:cNvPr id="2050" name="Picture 2" descr="Image result for phonetics">
            <a:extLst>
              <a:ext uri="{FF2B5EF4-FFF2-40B4-BE49-F238E27FC236}">
                <a16:creationId xmlns:a16="http://schemas.microsoft.com/office/drawing/2014/main" id="{4236E344-65E4-6649-8F50-16A7C47E72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43246"/>
            <a:ext cx="5500658" cy="362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honetics">
            <a:extLst>
              <a:ext uri="{FF2B5EF4-FFF2-40B4-BE49-F238E27FC236}">
                <a16:creationId xmlns:a16="http://schemas.microsoft.com/office/drawing/2014/main" id="{8C1C4F02-5FEF-C94E-B967-D7DD7CD5C8A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62" y="1825625"/>
            <a:ext cx="4631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3560A-7B2A-784D-8BD8-03692EA80189}"/>
              </a:ext>
            </a:extLst>
          </p:cNvPr>
          <p:cNvSpPr txBox="1"/>
          <p:nvPr/>
        </p:nvSpPr>
        <p:spPr>
          <a:xfrm>
            <a:off x="0" y="6127233"/>
            <a:ext cx="6383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www.uni-due.de</a:t>
            </a:r>
            <a:r>
              <a:rPr lang="en-US" dirty="0"/>
              <a:t>/SHE/</a:t>
            </a:r>
            <a:r>
              <a:rPr lang="en-US" dirty="0" err="1"/>
              <a:t>REV_PhoneticsPhonology.htm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27441-C0E4-F448-983E-7C76E75EC91E}"/>
              </a:ext>
            </a:extLst>
          </p:cNvPr>
          <p:cNvSpPr txBox="1"/>
          <p:nvPr/>
        </p:nvSpPr>
        <p:spPr>
          <a:xfrm>
            <a:off x="6383547" y="6127233"/>
            <a:ext cx="5136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Tongue placement as a filter in articulating vowel sounds. </a:t>
            </a:r>
            <a:r>
              <a:rPr lang="en-US" dirty="0" err="1"/>
              <a:t>Ladefoged</a:t>
            </a:r>
            <a:r>
              <a:rPr lang="en-US" dirty="0"/>
              <a:t>, 1996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B033-6898-5C4A-B394-A9D99C30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Phonology</a:t>
            </a:r>
          </a:p>
        </p:txBody>
      </p:sp>
      <p:pic>
        <p:nvPicPr>
          <p:cNvPr id="3076" name="Picture 4" descr="https://upload.wikimedia.org/wikipedia/commons/thumb/7/74/Romanian_vowel_chart.svg/250px-Romanian_vowel_chart.svg.png">
            <a:extLst>
              <a:ext uri="{FF2B5EF4-FFF2-40B4-BE49-F238E27FC236}">
                <a16:creationId xmlns:a16="http://schemas.microsoft.com/office/drawing/2014/main" id="{19EF867C-8D70-F14D-AA21-D029C870382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88" y="2318746"/>
            <a:ext cx="4673744" cy="336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73E9AF-E7C9-904A-A62F-EC85A74E02EB}"/>
              </a:ext>
            </a:extLst>
          </p:cNvPr>
          <p:cNvSpPr txBox="1"/>
          <p:nvPr/>
        </p:nvSpPr>
        <p:spPr>
          <a:xfrm>
            <a:off x="618682" y="6039285"/>
            <a:ext cx="445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Romanian Vowel Chart, </a:t>
            </a:r>
            <a:r>
              <a:rPr lang="en-US" dirty="0" err="1"/>
              <a:t>Sarlin</a:t>
            </a:r>
            <a:r>
              <a:rPr lang="en-US" dirty="0"/>
              <a:t>, Mika (2014)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2B0062-4959-F247-BD92-7406F8E0B2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Study of sound organization of languages</a:t>
            </a:r>
          </a:p>
          <a:p>
            <a:r>
              <a:rPr lang="en-US" dirty="0"/>
              <a:t>Different language speakers perceive different sounds differently</a:t>
            </a:r>
          </a:p>
          <a:p>
            <a:r>
              <a:rPr lang="en-US" dirty="0"/>
              <a:t>Not just relevant when doing audio processing or transcription</a:t>
            </a:r>
          </a:p>
          <a:p>
            <a:pPr lvl="1"/>
            <a:r>
              <a:rPr lang="en-US" dirty="0"/>
              <a:t>Spelling mistakes..</a:t>
            </a:r>
          </a:p>
          <a:p>
            <a:pPr lvl="1"/>
            <a:r>
              <a:rPr lang="en-US" dirty="0"/>
              <a:t>Soundex algorithm</a:t>
            </a:r>
          </a:p>
        </p:txBody>
      </p:sp>
    </p:spTree>
    <p:extLst>
      <p:ext uri="{BB962C8B-B14F-4D97-AF65-F5344CB8AC3E}">
        <p14:creationId xmlns:p14="http://schemas.microsoft.com/office/powerpoint/2010/main" val="2971988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FB73C-6B5E-4A41-BBCF-7A6DF3D1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63DEB-8E69-394D-A720-05EAC1BA2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Studies internal structure of words using </a:t>
            </a:r>
            <a:r>
              <a:rPr lang="en-US" b="1" dirty="0"/>
              <a:t>morphemes</a:t>
            </a:r>
            <a:r>
              <a:rPr lang="en-US" dirty="0"/>
              <a:t>, the smallest lexical unit that has semantic meaning</a:t>
            </a:r>
          </a:p>
          <a:p>
            <a:pPr lvl="1"/>
            <a:r>
              <a:rPr lang="en-US" dirty="0"/>
              <a:t>Morphemes consist affixes or stems</a:t>
            </a:r>
          </a:p>
          <a:p>
            <a:r>
              <a:rPr lang="en-US" dirty="0"/>
              <a:t>Lexemes and word forms</a:t>
            </a:r>
          </a:p>
          <a:p>
            <a:r>
              <a:rPr lang="en-US" b="1" dirty="0"/>
              <a:t>Lemmatization/Stemming </a:t>
            </a:r>
            <a:r>
              <a:rPr lang="en-US" dirty="0"/>
              <a:t>and Inflection</a:t>
            </a:r>
          </a:p>
          <a:p>
            <a:pPr lvl="1"/>
            <a:r>
              <a:rPr lang="en-US" dirty="0"/>
              <a:t>Tense</a:t>
            </a:r>
          </a:p>
          <a:p>
            <a:pPr lvl="1"/>
            <a:r>
              <a:rPr lang="en-US" dirty="0"/>
              <a:t>Case</a:t>
            </a:r>
          </a:p>
          <a:p>
            <a:pPr lvl="1"/>
            <a:r>
              <a:rPr lang="en-US" dirty="0"/>
              <a:t>Voice</a:t>
            </a:r>
          </a:p>
          <a:p>
            <a:pPr lvl="1"/>
            <a:r>
              <a:rPr lang="en-US" dirty="0"/>
              <a:t>Gender</a:t>
            </a:r>
          </a:p>
          <a:p>
            <a:pPr lvl="1"/>
            <a:r>
              <a:rPr lang="en-US" dirty="0"/>
              <a:t>Singular Plural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37B26-48FB-5044-8D4A-1C3C995841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Utility?</a:t>
            </a:r>
          </a:p>
          <a:p>
            <a:pPr lvl="1"/>
            <a:r>
              <a:rPr lang="en-US" dirty="0"/>
              <a:t>Task specific ”word” counting</a:t>
            </a:r>
          </a:p>
          <a:p>
            <a:pPr lvl="1"/>
            <a:r>
              <a:rPr lang="en-US" dirty="0"/>
              <a:t>Medical neologisms</a:t>
            </a:r>
          </a:p>
          <a:p>
            <a:pPr lvl="1"/>
            <a:r>
              <a:rPr lang="en-US" dirty="0"/>
              <a:t>Language analysis, word borrowing</a:t>
            </a:r>
          </a:p>
          <a:p>
            <a:pPr lvl="1"/>
            <a:r>
              <a:rPr lang="en-US" dirty="0"/>
              <a:t>Spelling correction</a:t>
            </a:r>
          </a:p>
          <a:p>
            <a:pPr lvl="1"/>
            <a:r>
              <a:rPr lang="en-US" dirty="0"/>
              <a:t>Abbreviation detection</a:t>
            </a:r>
          </a:p>
        </p:txBody>
      </p:sp>
    </p:spTree>
    <p:extLst>
      <p:ext uri="{BB962C8B-B14F-4D97-AF65-F5344CB8AC3E}">
        <p14:creationId xmlns:p14="http://schemas.microsoft.com/office/powerpoint/2010/main" val="3704913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CC26-AF5B-6248-A574-225EFDD2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28410-2119-AB4A-A55B-D8F222CC2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453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“the way in which linguistic elements (such as words) are put together to form constituents (such as phrases or clauses) “</a:t>
            </a:r>
          </a:p>
          <a:p>
            <a:pPr lvl="1"/>
            <a:r>
              <a:rPr lang="en-US" dirty="0"/>
              <a:t>Webster’s definition</a:t>
            </a:r>
          </a:p>
          <a:p>
            <a:r>
              <a:rPr lang="en-US" dirty="0"/>
              <a:t>Sentence identification</a:t>
            </a:r>
          </a:p>
          <a:p>
            <a:r>
              <a:rPr lang="en-US" dirty="0"/>
              <a:t>Part of Speech Tagging</a:t>
            </a:r>
          </a:p>
          <a:p>
            <a:r>
              <a:rPr lang="en-US" dirty="0"/>
              <a:t>Chunking</a:t>
            </a:r>
          </a:p>
          <a:p>
            <a:r>
              <a:rPr lang="en-US" dirty="0"/>
              <a:t>Parsing</a:t>
            </a:r>
          </a:p>
        </p:txBody>
      </p:sp>
      <p:pic>
        <p:nvPicPr>
          <p:cNvPr id="4100" name="Picture 4" descr="Image result for parse tree">
            <a:extLst>
              <a:ext uri="{FF2B5EF4-FFF2-40B4-BE49-F238E27FC236}">
                <a16:creationId xmlns:a16="http://schemas.microsoft.com/office/drawing/2014/main" id="{2B9AA50B-FDFE-0C4F-A500-F9FE7A57223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329" y="2432559"/>
            <a:ext cx="5660110" cy="281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33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CCD13-13E4-9D44-8728-DC135B24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E525E-5530-0747-9427-91840A59B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#1 – Coming soon…</a:t>
            </a:r>
          </a:p>
          <a:p>
            <a:r>
              <a:rPr lang="en-US" dirty="0"/>
              <a:t>Overview of NLP</a:t>
            </a:r>
          </a:p>
          <a:p>
            <a:r>
              <a:rPr lang="en-US" dirty="0"/>
              <a:t>Chapter 2 Regular Expressions, Text Processing, Byte-Pair Encoding</a:t>
            </a:r>
          </a:p>
          <a:p>
            <a:r>
              <a:rPr lang="en-US" dirty="0"/>
              <a:t>Regular expressions in NLP applications</a:t>
            </a:r>
          </a:p>
          <a:p>
            <a:pPr lvl="1"/>
            <a:r>
              <a:rPr lang="en-US" dirty="0" err="1"/>
              <a:t>FastContext</a:t>
            </a:r>
            <a:r>
              <a:rPr lang="en-US" dirty="0"/>
              <a:t> (paper)</a:t>
            </a:r>
          </a:p>
        </p:txBody>
      </p:sp>
    </p:spTree>
    <p:extLst>
      <p:ext uri="{BB962C8B-B14F-4D97-AF65-F5344CB8AC3E}">
        <p14:creationId xmlns:p14="http://schemas.microsoft.com/office/powerpoint/2010/main" val="782058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6CE461-0FE1-DE4C-8F30-0B2164D3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B692F-36BC-DC48-A282-E90F65894C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study of meaning</a:t>
            </a:r>
          </a:p>
          <a:p>
            <a:r>
              <a:rPr lang="en-US" dirty="0"/>
              <a:t>Some important tasks</a:t>
            </a:r>
          </a:p>
          <a:p>
            <a:pPr lvl="1"/>
            <a:r>
              <a:rPr lang="en-US" dirty="0"/>
              <a:t>Named Entity Recognition (NER)</a:t>
            </a:r>
          </a:p>
          <a:p>
            <a:pPr lvl="1"/>
            <a:r>
              <a:rPr lang="en-US" dirty="0"/>
              <a:t>Concept Normalization</a:t>
            </a:r>
          </a:p>
          <a:p>
            <a:pPr lvl="2"/>
            <a:r>
              <a:rPr lang="en-US" dirty="0"/>
              <a:t>Extremely important in biomedical domain</a:t>
            </a:r>
          </a:p>
          <a:p>
            <a:pPr lvl="1"/>
            <a:r>
              <a:rPr lang="en-US" dirty="0"/>
              <a:t>Relationship extraction</a:t>
            </a:r>
          </a:p>
        </p:txBody>
      </p:sp>
      <p:pic>
        <p:nvPicPr>
          <p:cNvPr id="5122" name="Picture 2" descr="Semantics Comic">
            <a:extLst>
              <a:ext uri="{FF2B5EF4-FFF2-40B4-BE49-F238E27FC236}">
                <a16:creationId xmlns:a16="http://schemas.microsoft.com/office/drawing/2014/main" id="{3BB9FA60-AF65-444B-8599-77818817AC5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207" y="1966823"/>
            <a:ext cx="5573593" cy="364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B0F8D-04B4-6C41-A4E8-62AB1AAA917A}"/>
              </a:ext>
            </a:extLst>
          </p:cNvPr>
          <p:cNvSpPr txBox="1"/>
          <p:nvPr/>
        </p:nvSpPr>
        <p:spPr>
          <a:xfrm>
            <a:off x="6019800" y="5934974"/>
            <a:ext cx="548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writeworksediting.com</a:t>
            </a:r>
            <a:r>
              <a:rPr lang="en-US" dirty="0"/>
              <a:t>/its-just-semantics/</a:t>
            </a:r>
          </a:p>
        </p:txBody>
      </p:sp>
    </p:spTree>
    <p:extLst>
      <p:ext uri="{BB962C8B-B14F-4D97-AF65-F5344CB8AC3E}">
        <p14:creationId xmlns:p14="http://schemas.microsoft.com/office/powerpoint/2010/main" val="1694087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4C1B9-95F7-564E-9C79-F9F78B4F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F4736-C017-6048-B040-9F1356AAF5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Understanding of the text in its </a:t>
            </a:r>
            <a:r>
              <a:rPr lang="en-US" b="1" dirty="0"/>
              <a:t>entire context</a:t>
            </a:r>
          </a:p>
          <a:p>
            <a:pPr lvl="1"/>
            <a:r>
              <a:rPr lang="en-US" dirty="0"/>
              <a:t>Who?</a:t>
            </a:r>
          </a:p>
          <a:p>
            <a:pPr lvl="1"/>
            <a:r>
              <a:rPr lang="en-US" dirty="0"/>
              <a:t>Where?</a:t>
            </a:r>
          </a:p>
          <a:p>
            <a:pPr lvl="1"/>
            <a:r>
              <a:rPr lang="en-US" dirty="0"/>
              <a:t>When?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699C0C-E024-D84C-9153-5EB8F6B40C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  <a:p>
            <a:pPr lvl="1"/>
            <a:r>
              <a:rPr lang="en-US" dirty="0"/>
              <a:t>Question answering</a:t>
            </a:r>
          </a:p>
          <a:p>
            <a:pPr lvl="1"/>
            <a:r>
              <a:rPr lang="en-US" dirty="0"/>
              <a:t>Better language translation</a:t>
            </a:r>
          </a:p>
          <a:p>
            <a:pPr lvl="1"/>
            <a:r>
              <a:rPr lang="en-US" dirty="0"/>
              <a:t>Text generation and summarization</a:t>
            </a:r>
          </a:p>
          <a:p>
            <a:pPr lvl="1"/>
            <a:r>
              <a:rPr lang="en-US" dirty="0"/>
              <a:t>Coreference resolution / anaphora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17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38CCF2-25D7-CA40-B69D-AEC6281C4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NLP Pipeline</a:t>
            </a:r>
          </a:p>
        </p:txBody>
      </p:sp>
      <p:pic>
        <p:nvPicPr>
          <p:cNvPr id="6146" name="Picture 2" descr="https://glossary.sil.org/sites/glossary/files/phonolog.jpg">
            <a:extLst>
              <a:ext uri="{FF2B5EF4-FFF2-40B4-BE49-F238E27FC236}">
                <a16:creationId xmlns:a16="http://schemas.microsoft.com/office/drawing/2014/main" id="{CFC2AE88-FE05-D14F-9560-272D442010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054" y="3023558"/>
            <a:ext cx="9463841" cy="264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8D1037-6604-1447-A3E5-C6FAD139D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872227" cy="582283"/>
          </a:xfrm>
        </p:spPr>
        <p:txBody>
          <a:bodyPr/>
          <a:lstStyle/>
          <a:p>
            <a:r>
              <a:rPr lang="en-US" dirty="0"/>
              <a:t>Start the bottom (or where you need to) and work your way up</a:t>
            </a:r>
          </a:p>
        </p:txBody>
      </p:sp>
    </p:spTree>
    <p:extLst>
      <p:ext uri="{BB962C8B-B14F-4D97-AF65-F5344CB8AC3E}">
        <p14:creationId xmlns:p14="http://schemas.microsoft.com/office/powerpoint/2010/main" val="590978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D9CB-1B1D-624D-B354-89DE2C6A5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712" y="163093"/>
            <a:ext cx="8521390" cy="1325563"/>
          </a:xfrm>
        </p:spPr>
        <p:txBody>
          <a:bodyPr/>
          <a:lstStyle/>
          <a:p>
            <a:r>
              <a:rPr lang="en-US" u="sng" dirty="0"/>
              <a:t>Chapter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03084-0C04-794D-99ED-08B9744A9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653" y="5825529"/>
            <a:ext cx="7937811" cy="39685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https://web.stanford.edu/~jurafsky/slp3/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79C0B-E013-A322-658F-913134239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5" y="1355829"/>
            <a:ext cx="9413488" cy="396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1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526215-A883-C246-924F-BAF7DAF0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341" y="2532127"/>
            <a:ext cx="618892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 Expressions</a:t>
            </a:r>
            <a:br>
              <a:rPr lang="en-US" dirty="0"/>
            </a:br>
            <a:r>
              <a:rPr lang="en-US" dirty="0"/>
              <a:t>Text Processing</a:t>
            </a:r>
            <a:br>
              <a:rPr lang="en-US" dirty="0"/>
            </a:br>
            <a:r>
              <a:rPr lang="en-US" dirty="0"/>
              <a:t>Byte-Pair Encoding Slides</a:t>
            </a:r>
          </a:p>
        </p:txBody>
      </p:sp>
    </p:spTree>
    <p:extLst>
      <p:ext uri="{BB962C8B-B14F-4D97-AF65-F5344CB8AC3E}">
        <p14:creationId xmlns:p14="http://schemas.microsoft.com/office/powerpoint/2010/main" val="647654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AA3C880-A5F9-B942-AF09-23ED0C80E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506" y="899160"/>
            <a:ext cx="10593493" cy="5958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E78BD8-6EAA-4748-879D-96B6FD59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74934-832B-4A4E-8B7B-3F8ED90A1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B2951-169D-674A-BC49-C1AD043AB4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Natural Language</a:t>
            </a:r>
          </a:p>
          <a:p>
            <a:pPr lvl="1"/>
            <a:r>
              <a:rPr lang="en-US" b="1" dirty="0"/>
              <a:t>English</a:t>
            </a:r>
          </a:p>
          <a:p>
            <a:pPr lvl="1"/>
            <a:r>
              <a:rPr lang="en-US" b="1" dirty="0"/>
              <a:t>Spanish</a:t>
            </a:r>
          </a:p>
          <a:p>
            <a:pPr lvl="1"/>
            <a:r>
              <a:rPr lang="en-US" b="1" dirty="0"/>
              <a:t>Hindi</a:t>
            </a:r>
          </a:p>
          <a:p>
            <a:r>
              <a:rPr lang="en-US" b="1" dirty="0"/>
              <a:t>Processing</a:t>
            </a:r>
          </a:p>
          <a:p>
            <a:pPr lvl="1"/>
            <a:r>
              <a:rPr lang="en-US" b="1" dirty="0"/>
              <a:t>Input speech and text -&gt; output something useful</a:t>
            </a:r>
          </a:p>
          <a:p>
            <a:pPr lvl="1"/>
            <a:r>
              <a:rPr lang="en-US" b="1" dirty="0"/>
              <a:t>Now usually with a computer…</a:t>
            </a:r>
          </a:p>
          <a:p>
            <a:pPr lvl="1"/>
            <a:endParaRPr lang="en-US" b="1" dirty="0"/>
          </a:p>
        </p:txBody>
      </p:sp>
      <p:sp>
        <p:nvSpPr>
          <p:cNvPr id="11" name="Minus 10">
            <a:extLst>
              <a:ext uri="{FF2B5EF4-FFF2-40B4-BE49-F238E27FC236}">
                <a16:creationId xmlns:a16="http://schemas.microsoft.com/office/drawing/2014/main" id="{31647549-626D-DB4E-999A-79F46F4FC43A}"/>
              </a:ext>
            </a:extLst>
          </p:cNvPr>
          <p:cNvSpPr/>
          <p:nvPr/>
        </p:nvSpPr>
        <p:spPr>
          <a:xfrm>
            <a:off x="250852" y="1301857"/>
            <a:ext cx="5332412" cy="20147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inus 11">
            <a:extLst>
              <a:ext uri="{FF2B5EF4-FFF2-40B4-BE49-F238E27FC236}">
                <a16:creationId xmlns:a16="http://schemas.microsoft.com/office/drawing/2014/main" id="{6BC3C654-443A-B244-851C-9EAF2ABCCC97}"/>
              </a:ext>
            </a:extLst>
          </p:cNvPr>
          <p:cNvSpPr/>
          <p:nvPr/>
        </p:nvSpPr>
        <p:spPr>
          <a:xfrm>
            <a:off x="4416169" y="1301857"/>
            <a:ext cx="3362837" cy="209227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600/1*z_EFTnhzxA3FJROcjOqNXg.png">
            <a:extLst>
              <a:ext uri="{FF2B5EF4-FFF2-40B4-BE49-F238E27FC236}">
                <a16:creationId xmlns:a16="http://schemas.microsoft.com/office/drawing/2014/main" id="{9AD7CAAA-9B02-DC48-A4D2-DD07BDF3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68400"/>
            <a:ext cx="97536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50BC29-1F6F-8D44-B43C-AA4FDF6F4CE0}"/>
              </a:ext>
            </a:extLst>
          </p:cNvPr>
          <p:cNvSpPr/>
          <p:nvPr/>
        </p:nvSpPr>
        <p:spPr>
          <a:xfrm>
            <a:off x="3077980" y="6193809"/>
            <a:ext cx="8989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greyatom</a:t>
            </a:r>
            <a:r>
              <a:rPr lang="en-US" dirty="0"/>
              <a:t>/introduction-to-natural-language-processing-78baac3c602b</a:t>
            </a:r>
          </a:p>
        </p:txBody>
      </p:sp>
    </p:spTree>
    <p:extLst>
      <p:ext uri="{BB962C8B-B14F-4D97-AF65-F5344CB8AC3E}">
        <p14:creationId xmlns:p14="http://schemas.microsoft.com/office/powerpoint/2010/main" val="3172008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am24.akamaized.net/tms/cnt/uploads/2011/02/watson-jeopardy.png">
            <a:extLst>
              <a:ext uri="{FF2B5EF4-FFF2-40B4-BE49-F238E27FC236}">
                <a16:creationId xmlns:a16="http://schemas.microsoft.com/office/drawing/2014/main" id="{B85149B3-8D40-3543-9E3E-FB26B794E7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323" y="187922"/>
            <a:ext cx="6254167" cy="353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763E53-A854-754B-96F1-10C362685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760" y="3189979"/>
            <a:ext cx="1897737" cy="3133631"/>
          </a:xfrm>
          <a:prstGeom prst="rect">
            <a:avLst/>
          </a:prstGeom>
        </p:spPr>
      </p:pic>
      <p:pic>
        <p:nvPicPr>
          <p:cNvPr id="3084" name="Picture 12" descr="Image result for optical character recognition">
            <a:extLst>
              <a:ext uri="{FF2B5EF4-FFF2-40B4-BE49-F238E27FC236}">
                <a16:creationId xmlns:a16="http://schemas.microsoft.com/office/drawing/2014/main" id="{F36D2398-5EBA-094F-A253-102C6663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03" y="3862949"/>
            <a:ext cx="4865057" cy="299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0CE83-225A-FE4C-97E2-ACA550A55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0037"/>
            <a:ext cx="4630185" cy="1836108"/>
          </a:xfrm>
          <a:prstGeom prst="rect">
            <a:avLst/>
          </a:prstGeom>
        </p:spPr>
      </p:pic>
      <p:pic>
        <p:nvPicPr>
          <p:cNvPr id="2" name="Picture 2" descr="ChatGPT Has Accelerated the Flywheel">
            <a:extLst>
              <a:ext uri="{FF2B5EF4-FFF2-40B4-BE49-F238E27FC236}">
                <a16:creationId xmlns:a16="http://schemas.microsoft.com/office/drawing/2014/main" id="{35057E7E-6DC3-C09A-552F-231AD74C8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232" y="4443011"/>
            <a:ext cx="3951799" cy="241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iri images">
            <a:extLst>
              <a:ext uri="{FF2B5EF4-FFF2-40B4-BE49-F238E27FC236}">
                <a16:creationId xmlns:a16="http://schemas.microsoft.com/office/drawing/2014/main" id="{12A673CA-1773-5644-BA27-3A36956A5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07" y="2086390"/>
            <a:ext cx="3765549" cy="196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3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0CF2C-3E5D-0444-8243-7F8A858F9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is coming…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9DD963-74A9-254D-8633-29383BB23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499FF-B420-B74C-8BA2-A4F88D12D1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dirty="0"/>
              <a:t>Probability distribution over a sequence of words</a:t>
            </a:r>
          </a:p>
          <a:p>
            <a:pPr lvl="1"/>
            <a:r>
              <a:rPr lang="en-US" dirty="0"/>
              <a:t>Previously n-gram models, now neural network generated</a:t>
            </a:r>
          </a:p>
          <a:p>
            <a:pPr lvl="1"/>
            <a:r>
              <a:rPr lang="en-US" dirty="0"/>
              <a:t>Language Models are Unsupervised Multitask Learners, Radford et al 2019</a:t>
            </a:r>
          </a:p>
          <a:p>
            <a:pPr lvl="1"/>
            <a:r>
              <a:rPr lang="en-US" dirty="0"/>
              <a:t>NLP Course History</a:t>
            </a:r>
          </a:p>
          <a:p>
            <a:pPr lvl="2"/>
            <a:r>
              <a:rPr lang="en-US" dirty="0"/>
              <a:t>2018 – N-GRAM models</a:t>
            </a:r>
          </a:p>
          <a:p>
            <a:pPr lvl="2"/>
            <a:r>
              <a:rPr lang="en-US" dirty="0"/>
              <a:t>2019 – </a:t>
            </a:r>
            <a:r>
              <a:rPr lang="en-US" dirty="0">
                <a:solidFill>
                  <a:srgbClr val="FF0000"/>
                </a:solidFill>
              </a:rPr>
              <a:t>BERT</a:t>
            </a:r>
          </a:p>
          <a:p>
            <a:pPr lvl="2"/>
            <a:r>
              <a:rPr lang="en-US" dirty="0"/>
              <a:t>2020 – BERT descendants including GPT-2</a:t>
            </a:r>
          </a:p>
          <a:p>
            <a:pPr lvl="2"/>
            <a:r>
              <a:rPr lang="en-US" dirty="0"/>
              <a:t>2021 – GPT-3</a:t>
            </a:r>
          </a:p>
          <a:p>
            <a:pPr lvl="2"/>
            <a:r>
              <a:rPr lang="en-US" dirty="0"/>
              <a:t>2022 – </a:t>
            </a:r>
            <a:r>
              <a:rPr lang="en-US" dirty="0" err="1"/>
              <a:t>PaLM</a:t>
            </a:r>
            <a:r>
              <a:rPr lang="en-US" dirty="0"/>
              <a:t> / </a:t>
            </a:r>
            <a:r>
              <a:rPr lang="en-US" dirty="0" err="1"/>
              <a:t>Gatortron</a:t>
            </a:r>
            <a:endParaRPr lang="en-US" dirty="0"/>
          </a:p>
          <a:p>
            <a:pPr lvl="2"/>
            <a:r>
              <a:rPr lang="en-US" dirty="0"/>
              <a:t>2023 – </a:t>
            </a:r>
            <a:r>
              <a:rPr lang="en-US" dirty="0" err="1">
                <a:solidFill>
                  <a:srgbClr val="FF0000"/>
                </a:solidFill>
              </a:rPr>
              <a:t>ChatGPT</a:t>
            </a:r>
            <a:r>
              <a:rPr lang="en-US" dirty="0"/>
              <a:t> (released Nov 2022)</a:t>
            </a:r>
          </a:p>
          <a:p>
            <a:pPr lvl="2"/>
            <a:r>
              <a:rPr lang="en-US" dirty="0"/>
              <a:t>2024 -  Llama2 and ???</a:t>
            </a:r>
          </a:p>
          <a:p>
            <a:pPr lvl="1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D28B76-02B0-AB46-8F12-63A4431731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Word Embeddings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BE6B8C9-5D8E-6240-BD5D-BDF822C26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98780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Mikolov</a:t>
            </a:r>
            <a:r>
              <a:rPr lang="en-US" dirty="0"/>
              <a:t>, Tomas, Ilya </a:t>
            </a:r>
            <a:r>
              <a:rPr lang="en-US" dirty="0" err="1"/>
              <a:t>Sutskever</a:t>
            </a:r>
            <a:r>
              <a:rPr lang="en-US" dirty="0"/>
              <a:t>, Kai Chen, Greg S. </a:t>
            </a:r>
            <a:r>
              <a:rPr lang="en-US" dirty="0" err="1"/>
              <a:t>Corrado</a:t>
            </a:r>
            <a:r>
              <a:rPr lang="en-US" dirty="0"/>
              <a:t>, and Jeff Dean. "Distributed representations of words and phrases and their compositionality." In </a:t>
            </a:r>
            <a:r>
              <a:rPr lang="en-US" i="1" dirty="0"/>
              <a:t>Advances in neural information processing systems</a:t>
            </a:r>
            <a:r>
              <a:rPr lang="en-US" dirty="0"/>
              <a:t>, pp. 3111-3119. 2013.</a:t>
            </a:r>
          </a:p>
          <a:p>
            <a:r>
              <a:rPr lang="en-US" dirty="0"/>
              <a:t>Originally word2vec, now better embedding software</a:t>
            </a:r>
          </a:p>
          <a:p>
            <a:pPr lvl="1"/>
            <a:r>
              <a:rPr lang="en-US" dirty="0"/>
              <a:t>Glove, ELMO, FLAIR</a:t>
            </a:r>
          </a:p>
          <a:p>
            <a:pPr lvl="1"/>
            <a:r>
              <a:rPr lang="en-US" b="1" dirty="0"/>
              <a:t>BERT</a:t>
            </a:r>
            <a:r>
              <a:rPr lang="en-US" dirty="0"/>
              <a:t>: Pre-training of deep bidirectional transformers for language understanding, Devlin et al, 2018</a:t>
            </a:r>
          </a:p>
          <a:p>
            <a:pPr lvl="1"/>
            <a:r>
              <a:rPr lang="en-US" dirty="0"/>
              <a:t>Larger dimensionality and vocabulary</a:t>
            </a:r>
          </a:p>
        </p:txBody>
      </p:sp>
    </p:spTree>
    <p:extLst>
      <p:ext uri="{BB962C8B-B14F-4D97-AF65-F5344CB8AC3E}">
        <p14:creationId xmlns:p14="http://schemas.microsoft.com/office/powerpoint/2010/main" val="231268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553958-36C4-B041-BD10-D9985C31E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622300"/>
            <a:ext cx="110109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18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ercent_improvement">
            <a:extLst>
              <a:ext uri="{FF2B5EF4-FFF2-40B4-BE49-F238E27FC236}">
                <a16:creationId xmlns:a16="http://schemas.microsoft.com/office/drawing/2014/main" id="{16ECBD5C-FEA5-B541-A8B5-D11AF4FD3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165100"/>
            <a:ext cx="11826240" cy="633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6720D-CF2E-C048-9DC5-A44D9594B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149" y="662440"/>
            <a:ext cx="3031851" cy="24420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2E0993-2CAD-BE4C-B895-408DCBD83BD9}"/>
              </a:ext>
            </a:extLst>
          </p:cNvPr>
          <p:cNvSpPr/>
          <p:nvPr/>
        </p:nvSpPr>
        <p:spPr>
          <a:xfrm>
            <a:off x="2529840" y="6323568"/>
            <a:ext cx="7545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thegradient.pub</a:t>
            </a:r>
            <a:r>
              <a:rPr lang="en-US" dirty="0"/>
              <a:t>/</a:t>
            </a:r>
            <a:r>
              <a:rPr lang="en-US" dirty="0" err="1"/>
              <a:t>openai</a:t>
            </a:r>
            <a:r>
              <a:rPr lang="en-US" dirty="0"/>
              <a:t>-</a:t>
            </a:r>
            <a:r>
              <a:rPr lang="en-US" dirty="0" err="1"/>
              <a:t>shouldnt</a:t>
            </a:r>
            <a:r>
              <a:rPr lang="en-US" dirty="0"/>
              <a:t>-release-their-full-language-model/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F96526-E597-A846-BB7C-FB9DCCD92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387" y="662440"/>
            <a:ext cx="6587613" cy="168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9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3224</TotalTime>
  <Words>955</Words>
  <Application>Microsoft Macintosh PowerPoint</Application>
  <PresentationFormat>Widescreen</PresentationFormat>
  <Paragraphs>164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NLP Overview, Regular Expressions and Byte-Pair Encoding</vt:lpstr>
      <vt:lpstr>Lecture Overview</vt:lpstr>
      <vt:lpstr>Regular Expressions Text Processing Byte-Pair Encoding Slides</vt:lpstr>
      <vt:lpstr>Natural Language Processing</vt:lpstr>
      <vt:lpstr>PowerPoint Presentation</vt:lpstr>
      <vt:lpstr>PowerPoint Presentation</vt:lpstr>
      <vt:lpstr>More is coming…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Opinions and Taxonomies?</vt:lpstr>
      <vt:lpstr>Key Definitions</vt:lpstr>
      <vt:lpstr>Phonetics – Sounds of Human Speech</vt:lpstr>
      <vt:lpstr>Phonology</vt:lpstr>
      <vt:lpstr>Morphology</vt:lpstr>
      <vt:lpstr>Syntax</vt:lpstr>
      <vt:lpstr>Semantics</vt:lpstr>
      <vt:lpstr>Pragmatics</vt:lpstr>
      <vt:lpstr>NLP Pipeline</vt:lpstr>
      <vt:lpstr>Chapter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Overview</dc:title>
  <dc:creator>Microsoft Office User</dc:creator>
  <cp:lastModifiedBy>Osborne, John David (Campus)</cp:lastModifiedBy>
  <cp:revision>23</cp:revision>
  <dcterms:created xsi:type="dcterms:W3CDTF">2020-08-27T16:52:56Z</dcterms:created>
  <dcterms:modified xsi:type="dcterms:W3CDTF">2023-08-23T19:07:45Z</dcterms:modified>
</cp:coreProperties>
</file>